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0340" autoAdjust="0"/>
  </p:normalViewPr>
  <p:slideViewPr>
    <p:cSldViewPr snapToGrid="0" snapToObjects="1">
      <p:cViewPr>
        <p:scale>
          <a:sx n="25" d="100"/>
          <a:sy n="25" d="100"/>
        </p:scale>
        <p:origin x="888" y="-2280"/>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12/29/2017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12/29/2017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1" y="19709024"/>
            <a:ext cx="17447882" cy="9926914"/>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481957"/>
            <a:ext cx="17447882" cy="15043551"/>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481957"/>
            <a:ext cx="19679208" cy="823284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504795"/>
            <a:ext cx="19670912" cy="6875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838817" y="12961434"/>
            <a:ext cx="16729328" cy="6367766"/>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703512"/>
            <a:ext cx="19086307" cy="78876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8343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1614" y="20773361"/>
            <a:ext cx="4230952" cy="41943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816958" y="4703191"/>
            <a:ext cx="16729328" cy="6354901"/>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01815" y="25164007"/>
            <a:ext cx="4230953" cy="4134871"/>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622265"/>
            <a:ext cx="6213474" cy="393233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647315"/>
            <a:ext cx="6213474" cy="3925260"/>
          </a:xfrm>
          <a:prstGeom prst="rect">
            <a:avLst/>
          </a:prstGeom>
        </p:spPr>
      </p:pic>
      <p:pic>
        <p:nvPicPr>
          <p:cNvPr id="39" name="Picture 38" descr="upper_right.png"/>
          <p:cNvPicPr>
            <a:picLocks noChangeAspect="1"/>
          </p:cNvPicPr>
          <p:nvPr/>
        </p:nvPicPr>
        <p:blipFill rotWithShape="1">
          <a:blip r:embed="rId11">
            <a:extLst>
              <a:ext uri="{28A0092B-C50C-407E-A947-70E740481C1C}">
                <a14:useLocalDpi xmlns:a14="http://schemas.microsoft.com/office/drawing/2010/main" val="0"/>
              </a:ext>
            </a:extLst>
          </a:blip>
          <a:srcRect l="941" r="2738"/>
          <a:stretch/>
        </p:blipFill>
        <p:spPr>
          <a:xfrm>
            <a:off x="25376902" y="25164007"/>
            <a:ext cx="6501027" cy="4194338"/>
          </a:xfrm>
          <a:prstGeom prst="rect">
            <a:avLst/>
          </a:prstGeom>
        </p:spPr>
      </p:pic>
      <p:pic>
        <p:nvPicPr>
          <p:cNvPr id="40" name="Picture 39" descr="bottom_right.png"/>
          <p:cNvPicPr>
            <a:picLocks noChangeAspect="1"/>
          </p:cNvPicPr>
          <p:nvPr/>
        </p:nvPicPr>
        <p:blipFill rotWithShape="1">
          <a:blip r:embed="rId12">
            <a:extLst>
              <a:ext uri="{28A0092B-C50C-407E-A947-70E740481C1C}">
                <a14:useLocalDpi xmlns:a14="http://schemas.microsoft.com/office/drawing/2010/main" val="0"/>
              </a:ext>
            </a:extLst>
          </a:blip>
          <a:srcRect l="537" r="340" b="837"/>
          <a:stretch/>
        </p:blipFill>
        <p:spPr>
          <a:xfrm>
            <a:off x="25366354" y="20773361"/>
            <a:ext cx="6478797" cy="4190499"/>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319" y="18622265"/>
            <a:ext cx="6213474" cy="3927499"/>
          </a:xfrm>
          <a:prstGeom prst="rect">
            <a:avLst/>
          </a:prstGeom>
        </p:spPr>
      </p:pic>
      <p:sp>
        <p:nvSpPr>
          <p:cNvPr id="31" name="Rectangle 30"/>
          <p:cNvSpPr/>
          <p:nvPr/>
        </p:nvSpPr>
        <p:spPr>
          <a:xfrm>
            <a:off x="499722" y="25482403"/>
            <a:ext cx="19636054"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12399689" y="25679265"/>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4736336" y="25679265"/>
            <a:ext cx="7538735" cy="5182840"/>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472933" y="12890670"/>
            <a:ext cx="1970599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3104649"/>
            <a:ext cx="19235945"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id="{185AE125-3418-4ED3-8EE6-15FF090C5C91}"/>
              </a:ext>
            </a:extLst>
          </p:cNvPr>
          <p:cNvSpPr txBox="1"/>
          <p:nvPr/>
        </p:nvSpPr>
        <p:spPr>
          <a:xfrm>
            <a:off x="20816958" y="11195466"/>
            <a:ext cx="16729328"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around +5,000 km/s.</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208940" y="20773361"/>
            <a:ext cx="5319545" cy="1938992"/>
          </a:xfrm>
          <a:prstGeom prst="rect">
            <a:avLst/>
          </a:prstGeom>
          <a:solidFill>
            <a:srgbClr val="FFFFFF"/>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seems to be multiple detections in the sample. The peak nearest 7000 km/s could be harmonic beeper interference. 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id="{5800FE4B-D077-43FF-B6E4-5C29FEAF34EC}"/>
              </a:ext>
            </a:extLst>
          </p:cNvPr>
          <p:cNvSpPr txBox="1"/>
          <p:nvPr/>
        </p:nvSpPr>
        <p:spPr>
          <a:xfrm>
            <a:off x="32222064" y="25164007"/>
            <a:ext cx="5324221" cy="2677656"/>
          </a:xfrm>
          <a:prstGeom prst="rect">
            <a:avLst/>
          </a:prstGeom>
          <a:solidFill>
            <a:srgbClr val="FFFFFF"/>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two-peaked fit. The SDSS catalog reveals it is not an elliptical galaxy, thus it is more likely to be a two-peaked fit. </a:t>
            </a:r>
          </a:p>
        </p:txBody>
      </p:sp>
      <p:sp>
        <p:nvSpPr>
          <p:cNvPr id="38" name="Rectangle 37"/>
          <p:cNvSpPr/>
          <p:nvPr/>
        </p:nvSpPr>
        <p:spPr>
          <a:xfrm>
            <a:off x="8050799" y="13158334"/>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id="{74BDACCB-D33F-4C3B-8C5B-A3BEE3BFDEF5}"/>
              </a:ext>
            </a:extLst>
          </p:cNvPr>
          <p:cNvSpPr txBox="1"/>
          <p:nvPr/>
        </p:nvSpPr>
        <p:spPr>
          <a:xfrm>
            <a:off x="702476" y="25679265"/>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a16="http://schemas.microsoft.com/office/drawing/2014/main" id="{02825A76-BEF5-4539-AE33-36B92643E668}"/>
              </a:ext>
            </a:extLst>
          </p:cNvPr>
          <p:cNvSpPr txBox="1"/>
          <p:nvPr/>
        </p:nvSpPr>
        <p:spPr>
          <a:xfrm>
            <a:off x="702476" y="22623603"/>
            <a:ext cx="19275740" cy="2677656"/>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a:latin typeface="Times New Roman" panose="02020603050405020304" pitchFamily="18" charset="0"/>
                <a:cs typeface="Times New Roman" panose="02020603050405020304" pitchFamily="18" charset="0"/>
              </a:rPr>
              <a:t>shows 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p>
        </p:txBody>
      </p:sp>
      <p:sp>
        <p:nvSpPr>
          <p:cNvPr id="41" name="Rectangle 40">
            <a:extLst>
              <a:ext uri="{FF2B5EF4-FFF2-40B4-BE49-F238E27FC236}">
                <a16:creationId xmlns:a16="http://schemas.microsoft.com/office/drawing/2014/main" id="{0FC91E8F-CA48-4E2F-927E-99B5B45200A3}"/>
              </a:ext>
            </a:extLst>
          </p:cNvPr>
          <p:cNvSpPr/>
          <p:nvPr/>
        </p:nvSpPr>
        <p:spPr>
          <a:xfrm>
            <a:off x="23702847" y="19818720"/>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
        <p:nvSpPr>
          <p:cNvPr id="20" name="TextBox 19">
            <a:extLst>
              <a:ext uri="{FF2B5EF4-FFF2-40B4-BE49-F238E27FC236}">
                <a16:creationId xmlns:a16="http://schemas.microsoft.com/office/drawing/2014/main" id="{175F8E58-87D4-4BDA-A111-9FF1AA336789}"/>
              </a:ext>
            </a:extLst>
          </p:cNvPr>
          <p:cNvSpPr txBox="1"/>
          <p:nvPr/>
        </p:nvSpPr>
        <p:spPr>
          <a:xfrm>
            <a:off x="4736336" y="31050851"/>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data (left),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 consists of detections with much lower values for velocity and flux than the data of the ALFALFA 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0443096"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74696" y="18796000"/>
            <a:ext cx="1558404" cy="3181010"/>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74BDACCB-D33F-4C3B-8C5B-A3BEE3BFDEF5}"/>
                  </a:ext>
                </a:extLst>
              </p:cNvPr>
              <p:cNvSpPr txBox="1"/>
              <p:nvPr/>
            </p:nvSpPr>
            <p:spPr>
              <a:xfrm>
                <a:off x="736871" y="31443739"/>
                <a:ext cx="3865456" cy="835165"/>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𝑣</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𝑑</m:t>
                      </m:r>
                    </m:oMath>
                  </m:oMathPara>
                </a14:m>
                <a:endParaRPr lang="en-US" sz="2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𝑀</m:t>
                        </m:r>
                      </m:e>
                      <m:sub>
                        <m:r>
                          <a:rPr lang="en-US" sz="2400" b="0" i="1" smtClean="0">
                            <a:latin typeface="Cambria Math" panose="02040503050406030204" pitchFamily="18" charset="0"/>
                            <a:cs typeface="Times New Roman" panose="02020603050405020304" pitchFamily="18" charset="0"/>
                          </a:rPr>
                          <m:t>𝐻𝐼</m:t>
                        </m:r>
                      </m:sub>
                    </m:sSub>
                    <m:r>
                      <a:rPr lang="en-US" sz="2400" b="0" i="1" smtClean="0">
                        <a:latin typeface="Cambria Math" panose="02040503050406030204" pitchFamily="18" charset="0"/>
                        <a:cs typeface="Times New Roman" panose="02020603050405020304" pitchFamily="18" charset="0"/>
                      </a:rPr>
                      <m:t>=(2.36</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5</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𝑑</m:t>
                        </m:r>
                      </m:e>
                      <m:sup>
                        <m:r>
                          <a:rPr lang="en-US" sz="2400" b="0" i="1" smtClean="0">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𝑓𝑙𝑢𝑥</m:t>
                    </m:r>
                  </m:oMath>
                </a14:m>
                <a:r>
                  <a:rPr lang="en-US" sz="2400" b="0" dirty="0">
                    <a:latin typeface="Times New Roman" panose="02020603050405020304" pitchFamily="18" charset="0"/>
                    <a:cs typeface="Times New Roman" panose="02020603050405020304" pitchFamily="18" charset="0"/>
                  </a:rPr>
                  <a:t>)</a:t>
                </a:r>
              </a:p>
            </p:txBody>
          </p:sp>
        </mc:Choice>
        <mc:Fallback>
          <p:sp>
            <p:nvSpPr>
              <p:cNvPr id="50" name="TextBox 49">
                <a:extLst>
                  <a:ext uri="{FF2B5EF4-FFF2-40B4-BE49-F238E27FC236}">
                    <a16:creationId xmlns:a16="http://schemas.microsoft.com/office/drawing/2014/main" id="{74BDACCB-D33F-4C3B-8C5B-A3BEE3BFDEF5}"/>
                  </a:ext>
                </a:extLst>
              </p:cNvPr>
              <p:cNvSpPr txBox="1">
                <a:spLocks noRot="1" noChangeAspect="1" noMove="1" noResize="1" noEditPoints="1" noAdjustHandles="1" noChangeArrowheads="1" noChangeShapeType="1" noTextEdit="1"/>
              </p:cNvSpPr>
              <p:nvPr/>
            </p:nvSpPr>
            <p:spPr>
              <a:xfrm>
                <a:off x="736871" y="31443739"/>
                <a:ext cx="3865456" cy="835165"/>
              </a:xfrm>
              <a:prstGeom prst="rect">
                <a:avLst/>
              </a:prstGeom>
              <a:blipFill>
                <a:blip r:embed="rId16"/>
                <a:stretch>
                  <a:fillRect l="-473" r="-158" b="-16058"/>
                </a:stretch>
              </a:blipFill>
            </p:spPr>
            <p:txBody>
              <a:bodyPr/>
              <a:lstStyle/>
              <a:p>
                <a:r>
                  <a:rPr lang="en-US">
                    <a:noFill/>
                  </a:rPr>
                  <a:t> </a:t>
                </a:r>
              </a:p>
            </p:txBody>
          </p:sp>
        </mc:Fallback>
      </mc:AlternateContent>
      <p:cxnSp>
        <p:nvCxnSpPr>
          <p:cNvPr id="18" name="Straight Connector 17"/>
          <p:cNvCxnSpPr/>
          <p:nvPr/>
        </p:nvCxnSpPr>
        <p:spPr>
          <a:xfrm flipH="1" flipV="1">
            <a:off x="17240250" y="18802351"/>
            <a:ext cx="196850" cy="336973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802352"/>
            <a:ext cx="393700" cy="336338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A51B5EC8-8BA5-49C9-A1E5-05F820131593}"/>
              </a:ext>
            </a:extLst>
          </p:cNvPr>
          <p:cNvSpPr/>
          <p:nvPr/>
        </p:nvSpPr>
        <p:spPr>
          <a:xfrm>
            <a:off x="20457681" y="29819454"/>
            <a:ext cx="17445867" cy="296046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9548D2B-25AF-4E87-96A5-FE781054B44E}"/>
              </a:ext>
            </a:extLst>
          </p:cNvPr>
          <p:cNvSpPr/>
          <p:nvPr/>
        </p:nvSpPr>
        <p:spPr>
          <a:xfrm>
            <a:off x="23679980" y="29877162"/>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What’s Next For APPSS</a:t>
            </a:r>
          </a:p>
          <a:p>
            <a:pPr algn="ctr"/>
            <a:endParaRPr lang="en-US" sz="5400" dirty="0"/>
          </a:p>
        </p:txBody>
      </p:sp>
      <p:sp>
        <p:nvSpPr>
          <p:cNvPr id="15" name="TextBox 14">
            <a:extLst>
              <a:ext uri="{FF2B5EF4-FFF2-40B4-BE49-F238E27FC236}">
                <a16:creationId xmlns:a16="http://schemas.microsoft.com/office/drawing/2014/main" id="{F884C9F5-66D6-4EE7-85B7-51F3ACFDD7EE}"/>
              </a:ext>
            </a:extLst>
          </p:cNvPr>
          <p:cNvSpPr txBox="1"/>
          <p:nvPr/>
        </p:nvSpPr>
        <p:spPr>
          <a:xfrm>
            <a:off x="20771614" y="30681415"/>
            <a:ext cx="16822505" cy="19390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7430</TotalTime>
  <Words>882</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ＭＳ Ｐゴシック</vt:lpstr>
      <vt:lpstr>Arial</vt:lpstr>
      <vt:lpstr>Calibri</vt:lpstr>
      <vt:lpstr>Cambria Math</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233</cp:revision>
  <dcterms:created xsi:type="dcterms:W3CDTF">2016-12-22T16:59:19Z</dcterms:created>
  <dcterms:modified xsi:type="dcterms:W3CDTF">2017-12-30T01:28:23Z</dcterms:modified>
</cp:coreProperties>
</file>